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5"/>
  </p:notesMasterIdLst>
  <p:handoutMasterIdLst>
    <p:handoutMasterId r:id="rId6"/>
  </p:handoutMasterIdLst>
  <p:sldIdLst>
    <p:sldId id="595" r:id="rId2"/>
    <p:sldId id="656" r:id="rId3"/>
    <p:sldId id="526" r:id="rId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ja Luzi-Helbing" initials="ML" lastIdx="1" clrIdx="0">
    <p:extLst>
      <p:ext uri="{19B8F6BF-5375-455C-9EA6-DF929625EA0E}">
        <p15:presenceInfo xmlns:p15="http://schemas.microsoft.com/office/powerpoint/2012/main" userId="Manja Luzi-Helb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E69"/>
    <a:srgbClr val="014489"/>
    <a:srgbClr val="FD7217"/>
    <a:srgbClr val="1F4E78"/>
    <a:srgbClr val="005AA0"/>
    <a:srgbClr val="B4C8D7"/>
    <a:srgbClr val="4C84A8"/>
    <a:srgbClr val="FFC600"/>
    <a:srgbClr val="5489AD"/>
    <a:srgbClr val="EE7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93" autoAdjust="0"/>
    <p:restoredTop sz="97493" autoAdjust="0"/>
  </p:normalViewPr>
  <p:slideViewPr>
    <p:cSldViewPr snapToGrid="0" snapToObjects="1">
      <p:cViewPr varScale="1">
        <p:scale>
          <a:sx n="104" d="100"/>
          <a:sy n="104" d="100"/>
        </p:scale>
        <p:origin x="126" y="7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93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3E8D6-2900-48DD-A1D4-5A606692F18A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838B2-FE90-4D2F-BC99-4B5573D86C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645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99A6E-AA64-8A43-9DBA-09522F27340E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5834-375B-7345-8F9C-2870B10ACF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57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85834-375B-7345-8F9C-2870B10ACFC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50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85834-375B-7345-8F9C-2870B10ACFC0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8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tif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tif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7"/>
          <a:stretch/>
        </p:blipFill>
        <p:spPr>
          <a:xfrm>
            <a:off x="2598806" y="2581220"/>
            <a:ext cx="547397" cy="738495"/>
          </a:xfrm>
          <a:prstGeom prst="rect">
            <a:avLst/>
          </a:prstGeom>
        </p:spPr>
      </p:pic>
      <p:sp>
        <p:nvSpPr>
          <p:cNvPr id="32" name="Freihandform 31"/>
          <p:cNvSpPr/>
          <p:nvPr userDrawn="1"/>
        </p:nvSpPr>
        <p:spPr>
          <a:xfrm>
            <a:off x="5832942" y="-7374"/>
            <a:ext cx="6359058" cy="6865374"/>
          </a:xfrm>
          <a:custGeom>
            <a:avLst/>
            <a:gdLst>
              <a:gd name="connsiteX0" fmla="*/ 327283 w 6359058"/>
              <a:gd name="connsiteY0" fmla="*/ 0 h 6865374"/>
              <a:gd name="connsiteX1" fmla="*/ 2347090 w 6359058"/>
              <a:gd name="connsiteY1" fmla="*/ 0 h 6865374"/>
              <a:gd name="connsiteX2" fmla="*/ 3425200 w 6359058"/>
              <a:gd name="connsiteY2" fmla="*/ 2100115 h 6865374"/>
              <a:gd name="connsiteX3" fmla="*/ 4501866 w 6359058"/>
              <a:gd name="connsiteY3" fmla="*/ 0 h 6865374"/>
              <a:gd name="connsiteX4" fmla="*/ 6322140 w 6359058"/>
              <a:gd name="connsiteY4" fmla="*/ 0 h 6865374"/>
              <a:gd name="connsiteX5" fmla="*/ 4649676 w 6359058"/>
              <a:gd name="connsiteY5" fmla="*/ 3166009 h 6865374"/>
              <a:gd name="connsiteX6" fmla="*/ 6359058 w 6359058"/>
              <a:gd name="connsiteY6" fmla="*/ 6308576 h 6865374"/>
              <a:gd name="connsiteX7" fmla="*/ 6359058 w 6359058"/>
              <a:gd name="connsiteY7" fmla="*/ 6865374 h 6865374"/>
              <a:gd name="connsiteX8" fmla="*/ 4660163 w 6359058"/>
              <a:gd name="connsiteY8" fmla="*/ 6865374 h 6865374"/>
              <a:gd name="connsiteX9" fmla="*/ 3300213 w 6359058"/>
              <a:gd name="connsiteY9" fmla="*/ 4278585 h 6865374"/>
              <a:gd name="connsiteX10" fmla="*/ 1953894 w 6359058"/>
              <a:gd name="connsiteY10" fmla="*/ 6865374 h 6865374"/>
              <a:gd name="connsiteX11" fmla="*/ 0 w 6359058"/>
              <a:gd name="connsiteY11" fmla="*/ 6865374 h 6865374"/>
              <a:gd name="connsiteX12" fmla="*/ 2075736 w 6359058"/>
              <a:gd name="connsiteY12" fmla="*/ 3181570 h 686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59058" h="6865374">
                <a:moveTo>
                  <a:pt x="327283" y="0"/>
                </a:moveTo>
                <a:lnTo>
                  <a:pt x="2347090" y="0"/>
                </a:lnTo>
                <a:lnTo>
                  <a:pt x="3425200" y="2100115"/>
                </a:lnTo>
                <a:lnTo>
                  <a:pt x="4501866" y="0"/>
                </a:lnTo>
                <a:lnTo>
                  <a:pt x="6322140" y="0"/>
                </a:lnTo>
                <a:lnTo>
                  <a:pt x="4649676" y="3166009"/>
                </a:lnTo>
                <a:lnTo>
                  <a:pt x="6359058" y="6308576"/>
                </a:lnTo>
                <a:lnTo>
                  <a:pt x="6359058" y="6865374"/>
                </a:lnTo>
                <a:lnTo>
                  <a:pt x="4660163" y="6865374"/>
                </a:lnTo>
                <a:lnTo>
                  <a:pt x="3300213" y="4278585"/>
                </a:lnTo>
                <a:lnTo>
                  <a:pt x="1953894" y="6865374"/>
                </a:lnTo>
                <a:lnTo>
                  <a:pt x="0" y="6865374"/>
                </a:lnTo>
                <a:lnTo>
                  <a:pt x="2075736" y="3181570"/>
                </a:lnTo>
                <a:close/>
              </a:path>
            </a:pathLst>
          </a:custGeom>
          <a:solidFill>
            <a:srgbClr val="7AABDE">
              <a:alpha val="66000"/>
            </a:srgbClr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33" name="Grafik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57" y="1525569"/>
            <a:ext cx="3328423" cy="332842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4"/>
          <a:stretch/>
        </p:blipFill>
        <p:spPr>
          <a:xfrm>
            <a:off x="652447" y="2581220"/>
            <a:ext cx="1537903" cy="738495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22" y="3017315"/>
            <a:ext cx="288000" cy="288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4BAF37C-8493-4B39-8CAE-69362720547A}"/>
              </a:ext>
            </a:extLst>
          </p:cNvPr>
          <p:cNvGrpSpPr/>
          <p:nvPr userDrawn="1"/>
        </p:nvGrpSpPr>
        <p:grpSpPr>
          <a:xfrm>
            <a:off x="0" y="6068023"/>
            <a:ext cx="12192000" cy="789977"/>
            <a:chOff x="0" y="6068023"/>
            <a:chExt cx="12192000" cy="789977"/>
          </a:xfrm>
        </p:grpSpPr>
        <p:sp>
          <p:nvSpPr>
            <p:cNvPr id="7" name="Rechteck 6"/>
            <p:cNvSpPr/>
            <p:nvPr userDrawn="1"/>
          </p:nvSpPr>
          <p:spPr>
            <a:xfrm>
              <a:off x="0" y="6068023"/>
              <a:ext cx="12192000" cy="78997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6212405-3FBD-4990-9C76-14BFD6CE08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95" y="6226813"/>
              <a:ext cx="976342" cy="477986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29783E2F-A3F2-4A49-BB5E-29BCFFC02B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809" y="6199836"/>
              <a:ext cx="634983" cy="531941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4068F159-F7EE-40C2-A764-50011B5774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214" y="6202915"/>
              <a:ext cx="532961" cy="525783"/>
            </a:xfrm>
            <a:prstGeom prst="rect">
              <a:avLst/>
            </a:prstGeom>
          </p:spPr>
        </p:pic>
        <p:pic>
          <p:nvPicPr>
            <p:cNvPr id="34" name="Grafik 18">
              <a:extLst>
                <a:ext uri="{FF2B5EF4-FFF2-40B4-BE49-F238E27FC236}">
                  <a16:creationId xmlns:a16="http://schemas.microsoft.com/office/drawing/2014/main" id="{7106C8CE-D09B-48C9-A03C-EC0892AEB5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747" y="6213512"/>
              <a:ext cx="935532" cy="504588"/>
            </a:xfrm>
            <a:prstGeom prst="rect">
              <a:avLst/>
            </a:prstGeom>
          </p:spPr>
        </p:pic>
        <p:pic>
          <p:nvPicPr>
            <p:cNvPr id="35" name="Grafik 36">
              <a:extLst>
                <a:ext uri="{FF2B5EF4-FFF2-40B4-BE49-F238E27FC236}">
                  <a16:creationId xmlns:a16="http://schemas.microsoft.com/office/drawing/2014/main" id="{8224D395-04B8-4A69-B43B-DE1BC1F293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364" y="6238736"/>
              <a:ext cx="1713818" cy="454140"/>
            </a:xfrm>
            <a:prstGeom prst="rect">
              <a:avLst/>
            </a:prstGeom>
          </p:spPr>
        </p:pic>
        <p:pic>
          <p:nvPicPr>
            <p:cNvPr id="36" name="Grafik 38">
              <a:extLst>
                <a:ext uri="{FF2B5EF4-FFF2-40B4-BE49-F238E27FC236}">
                  <a16:creationId xmlns:a16="http://schemas.microsoft.com/office/drawing/2014/main" id="{5035859A-0529-48F2-9112-D89AD3DBA8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9365" y="6222472"/>
              <a:ext cx="652250" cy="486668"/>
            </a:xfrm>
            <a:prstGeom prst="rect">
              <a:avLst/>
            </a:prstGeom>
          </p:spPr>
        </p:pic>
        <p:pic>
          <p:nvPicPr>
            <p:cNvPr id="37" name="Grafik 39">
              <a:extLst>
                <a:ext uri="{FF2B5EF4-FFF2-40B4-BE49-F238E27FC236}">
                  <a16:creationId xmlns:a16="http://schemas.microsoft.com/office/drawing/2014/main" id="{0B94558B-BD4C-48E6-84EE-B30F53166E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185" y="6190187"/>
              <a:ext cx="520759" cy="551239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F7A32AB9-0B45-43EB-8E96-268C6D307F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754" y="6188108"/>
              <a:ext cx="713888" cy="555396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72A32814-0618-4245-8BED-BD0FDF49B0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16851" y="6231806"/>
              <a:ext cx="1063942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6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A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5" name="Freihandform 24"/>
          <p:cNvSpPr/>
          <p:nvPr userDrawn="1"/>
        </p:nvSpPr>
        <p:spPr>
          <a:xfrm>
            <a:off x="5832942" y="-7375"/>
            <a:ext cx="6359058" cy="6865374"/>
          </a:xfrm>
          <a:custGeom>
            <a:avLst/>
            <a:gdLst>
              <a:gd name="connsiteX0" fmla="*/ 327283 w 6359058"/>
              <a:gd name="connsiteY0" fmla="*/ 0 h 6865374"/>
              <a:gd name="connsiteX1" fmla="*/ 2347090 w 6359058"/>
              <a:gd name="connsiteY1" fmla="*/ 0 h 6865374"/>
              <a:gd name="connsiteX2" fmla="*/ 3425200 w 6359058"/>
              <a:gd name="connsiteY2" fmla="*/ 2100115 h 6865374"/>
              <a:gd name="connsiteX3" fmla="*/ 4501866 w 6359058"/>
              <a:gd name="connsiteY3" fmla="*/ 0 h 6865374"/>
              <a:gd name="connsiteX4" fmla="*/ 6322140 w 6359058"/>
              <a:gd name="connsiteY4" fmla="*/ 0 h 6865374"/>
              <a:gd name="connsiteX5" fmla="*/ 4649676 w 6359058"/>
              <a:gd name="connsiteY5" fmla="*/ 3166009 h 6865374"/>
              <a:gd name="connsiteX6" fmla="*/ 6359058 w 6359058"/>
              <a:gd name="connsiteY6" fmla="*/ 6308577 h 6865374"/>
              <a:gd name="connsiteX7" fmla="*/ 6359058 w 6359058"/>
              <a:gd name="connsiteY7" fmla="*/ 6865374 h 6865374"/>
              <a:gd name="connsiteX8" fmla="*/ 4660163 w 6359058"/>
              <a:gd name="connsiteY8" fmla="*/ 6865374 h 6865374"/>
              <a:gd name="connsiteX9" fmla="*/ 3300213 w 6359058"/>
              <a:gd name="connsiteY9" fmla="*/ 4278585 h 6865374"/>
              <a:gd name="connsiteX10" fmla="*/ 1953894 w 6359058"/>
              <a:gd name="connsiteY10" fmla="*/ 6865374 h 6865374"/>
              <a:gd name="connsiteX11" fmla="*/ 0 w 6359058"/>
              <a:gd name="connsiteY11" fmla="*/ 6865374 h 6865374"/>
              <a:gd name="connsiteX12" fmla="*/ 2075736 w 6359058"/>
              <a:gd name="connsiteY12" fmla="*/ 3181570 h 6865374"/>
              <a:gd name="connsiteX13" fmla="*/ 327283 w 6359058"/>
              <a:gd name="connsiteY13" fmla="*/ 0 h 686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59058" h="6865374">
                <a:moveTo>
                  <a:pt x="327283" y="0"/>
                </a:moveTo>
                <a:lnTo>
                  <a:pt x="2347090" y="0"/>
                </a:lnTo>
                <a:lnTo>
                  <a:pt x="3425200" y="2100115"/>
                </a:lnTo>
                <a:lnTo>
                  <a:pt x="4501866" y="0"/>
                </a:lnTo>
                <a:lnTo>
                  <a:pt x="6322140" y="0"/>
                </a:lnTo>
                <a:lnTo>
                  <a:pt x="4649676" y="3166009"/>
                </a:lnTo>
                <a:lnTo>
                  <a:pt x="6359058" y="6308577"/>
                </a:lnTo>
                <a:lnTo>
                  <a:pt x="6359058" y="6865374"/>
                </a:lnTo>
                <a:lnTo>
                  <a:pt x="4660163" y="6865374"/>
                </a:lnTo>
                <a:lnTo>
                  <a:pt x="3300213" y="4278585"/>
                </a:lnTo>
                <a:lnTo>
                  <a:pt x="1953894" y="6865374"/>
                </a:lnTo>
                <a:lnTo>
                  <a:pt x="0" y="6865374"/>
                </a:lnTo>
                <a:lnTo>
                  <a:pt x="2075736" y="3181570"/>
                </a:lnTo>
                <a:lnTo>
                  <a:pt x="327283" y="0"/>
                </a:lnTo>
                <a:close/>
              </a:path>
            </a:pathLst>
          </a:custGeom>
          <a:solidFill>
            <a:srgbClr val="005399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1" y="2566820"/>
            <a:ext cx="2632533" cy="764252"/>
          </a:xfrm>
          <a:prstGeom prst="rect">
            <a:avLst/>
          </a:prstGeom>
          <a:effectLst/>
        </p:spPr>
      </p:pic>
      <p:sp>
        <p:nvSpPr>
          <p:cNvPr id="7" name="Rechteck 6"/>
          <p:cNvSpPr/>
          <p:nvPr userDrawn="1"/>
        </p:nvSpPr>
        <p:spPr>
          <a:xfrm>
            <a:off x="0" y="6068023"/>
            <a:ext cx="12192000" cy="78997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2192000" cy="2700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57" y="1525569"/>
            <a:ext cx="3328423" cy="332842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19A4CF8F-5E2B-48D6-97D2-62101B706D80}"/>
              </a:ext>
            </a:extLst>
          </p:cNvPr>
          <p:cNvGrpSpPr/>
          <p:nvPr userDrawn="1"/>
        </p:nvGrpSpPr>
        <p:grpSpPr>
          <a:xfrm>
            <a:off x="297895" y="6189685"/>
            <a:ext cx="11493049" cy="555396"/>
            <a:chOff x="297895" y="6188108"/>
            <a:chExt cx="11493049" cy="555396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44CC57A1-C94F-42C2-B198-D742DD1B0C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95" y="6226813"/>
              <a:ext cx="976342" cy="477986"/>
            </a:xfrm>
            <a:prstGeom prst="rect">
              <a:avLst/>
            </a:prstGeom>
          </p:spPr>
        </p:pic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33C5FFEE-A556-4163-AA3A-20DA5B70B0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809" y="6199836"/>
              <a:ext cx="634983" cy="531941"/>
            </a:xfrm>
            <a:prstGeom prst="rect">
              <a:avLst/>
            </a:prstGeom>
          </p:spPr>
        </p:pic>
        <p:pic>
          <p:nvPicPr>
            <p:cNvPr id="47" name="Grafik 46">
              <a:extLst>
                <a:ext uri="{FF2B5EF4-FFF2-40B4-BE49-F238E27FC236}">
                  <a16:creationId xmlns:a16="http://schemas.microsoft.com/office/drawing/2014/main" id="{954C6EFE-796C-4A13-BBEA-8FDBEBE8B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214" y="6202915"/>
              <a:ext cx="532961" cy="525783"/>
            </a:xfrm>
            <a:prstGeom prst="rect">
              <a:avLst/>
            </a:prstGeom>
          </p:spPr>
        </p:pic>
        <p:pic>
          <p:nvPicPr>
            <p:cNvPr id="48" name="Grafik 18">
              <a:extLst>
                <a:ext uri="{FF2B5EF4-FFF2-40B4-BE49-F238E27FC236}">
                  <a16:creationId xmlns:a16="http://schemas.microsoft.com/office/drawing/2014/main" id="{1312B8B6-ED6C-42C2-A9B5-F741DCF5EF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747" y="6213512"/>
              <a:ext cx="935532" cy="504588"/>
            </a:xfrm>
            <a:prstGeom prst="rect">
              <a:avLst/>
            </a:prstGeom>
          </p:spPr>
        </p:pic>
        <p:pic>
          <p:nvPicPr>
            <p:cNvPr id="49" name="Grafik 36">
              <a:extLst>
                <a:ext uri="{FF2B5EF4-FFF2-40B4-BE49-F238E27FC236}">
                  <a16:creationId xmlns:a16="http://schemas.microsoft.com/office/drawing/2014/main" id="{FB6DCD52-006C-445A-9BC1-3E654472CC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364" y="6238736"/>
              <a:ext cx="1713818" cy="454140"/>
            </a:xfrm>
            <a:prstGeom prst="rect">
              <a:avLst/>
            </a:prstGeom>
          </p:spPr>
        </p:pic>
        <p:pic>
          <p:nvPicPr>
            <p:cNvPr id="50" name="Grafik 38">
              <a:extLst>
                <a:ext uri="{FF2B5EF4-FFF2-40B4-BE49-F238E27FC236}">
                  <a16:creationId xmlns:a16="http://schemas.microsoft.com/office/drawing/2014/main" id="{55CD661E-C6A2-48A7-B4A5-E870F09CE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9365" y="6222472"/>
              <a:ext cx="652250" cy="486668"/>
            </a:xfrm>
            <a:prstGeom prst="rect">
              <a:avLst/>
            </a:prstGeom>
          </p:spPr>
        </p:pic>
        <p:pic>
          <p:nvPicPr>
            <p:cNvPr id="51" name="Grafik 39">
              <a:extLst>
                <a:ext uri="{FF2B5EF4-FFF2-40B4-BE49-F238E27FC236}">
                  <a16:creationId xmlns:a16="http://schemas.microsoft.com/office/drawing/2014/main" id="{F3ABBFD9-2B1B-45B5-9649-EF36BFF968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185" y="6190187"/>
              <a:ext cx="520759" cy="551239"/>
            </a:xfrm>
            <a:prstGeom prst="rect">
              <a:avLst/>
            </a:prstGeom>
          </p:spPr>
        </p:pic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72E61AAE-1756-4122-871F-92E806D6F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754" y="6188108"/>
              <a:ext cx="713888" cy="555396"/>
            </a:xfrm>
            <a:prstGeom prst="rect">
              <a:avLst/>
            </a:prstGeom>
          </p:spPr>
        </p:pic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D77C0B41-80BC-431A-B028-C72E262F54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16851" y="6231806"/>
              <a:ext cx="1063942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9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o.X - Mast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8987" y="365127"/>
            <a:ext cx="11467253" cy="11385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rgbClr val="3D488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8987" y="1676401"/>
            <a:ext cx="11467253" cy="4508400"/>
          </a:xfrm>
          <a:prstGeom prst="rect">
            <a:avLst/>
          </a:prstGeo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>
                <a:solidFill>
                  <a:srgbClr val="3D4880"/>
                </a:solidFill>
              </a:defRPr>
            </a:lvl1pPr>
            <a:lvl2pPr marL="2667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38163" indent="-139700">
              <a:defRPr/>
            </a:lvl3pPr>
            <a:lvl4pPr marL="715963" indent="-139700">
              <a:defRPr/>
            </a:lvl4pPr>
            <a:lvl5pPr marL="898525" indent="-139700"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BA7DF695-3E8F-CB42-89AF-F01FF1B5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6810" y="6521004"/>
            <a:ext cx="1221891" cy="365125"/>
          </a:xfrm>
        </p:spPr>
        <p:txBody>
          <a:bodyPr/>
          <a:lstStyle/>
          <a:p>
            <a:fld id="{9EB8FC41-957E-A240-B0EE-B7DBC37475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244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o.X - Mast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8987" y="365127"/>
            <a:ext cx="11467253" cy="11385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dirty="0">
                <a:solidFill>
                  <a:srgbClr val="3D488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</a:t>
            </a:r>
            <a:endParaRPr lang="en-US" dirty="0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BA7DF695-3E8F-CB42-89AF-F01FF1B5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6810" y="6521004"/>
            <a:ext cx="1221891" cy="365125"/>
          </a:xfrm>
        </p:spPr>
        <p:txBody>
          <a:bodyPr/>
          <a:lstStyle/>
          <a:p>
            <a:fld id="{9EB8FC41-957E-A240-B0EE-B7DBC37475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578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AA67C-AE45-FB42-A99F-8796DA50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05" y="296779"/>
            <a:ext cx="11506198" cy="1300609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22DF87-52D6-D94D-9F46-8613A0A32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15FBE1-DF36-8C4B-8795-933AF1B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FC41-957E-A240-B0EE-B7DBC37475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7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DA307-D0A2-624B-B8F6-CBABA2A51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05" y="271825"/>
            <a:ext cx="11506198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991E48-FBF9-4A45-97F8-44252A18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FC41-957E-A240-B0EE-B7DBC37475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5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ellgrau-8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87" y="1653991"/>
            <a:ext cx="11467253" cy="4638038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>
                <a:solidFill>
                  <a:srgbClr val="414D80"/>
                </a:solidFill>
              </a:defRPr>
            </a:lvl1pPr>
            <a:lvl2pPr marL="2667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38163" indent="-139700">
              <a:defRPr>
                <a:solidFill>
                  <a:srgbClr val="17375E"/>
                </a:solidFill>
              </a:defRPr>
            </a:lvl3pPr>
            <a:lvl4pPr marL="715963" indent="-139700">
              <a:defRPr>
                <a:solidFill>
                  <a:srgbClr val="17375E"/>
                </a:solidFill>
              </a:defRPr>
            </a:lvl4pPr>
            <a:lvl5pPr marL="898525" indent="-139700">
              <a:defRPr>
                <a:solidFill>
                  <a:srgbClr val="17375E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540122" y="6364000"/>
            <a:ext cx="1022399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 userDrawn="1"/>
        </p:nvSpPr>
        <p:spPr>
          <a:xfrm>
            <a:off x="413819" y="6329192"/>
            <a:ext cx="39988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" dirty="0" err="1">
                <a:solidFill>
                  <a:prstClr val="white">
                    <a:lumMod val="50000"/>
                  </a:prstClr>
                </a:solidFill>
              </a:rPr>
              <a:t>Geo.X</a:t>
            </a:r>
            <a:r>
              <a:rPr lang="en-US" sz="800" dirty="0">
                <a:solidFill>
                  <a:prstClr val="white">
                    <a:lumMod val="50000"/>
                  </a:prstClr>
                </a:solidFill>
              </a:rPr>
              <a:t>  Research Platform for Geosciences in Berlin and Potsdam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209469" y="6322873"/>
            <a:ext cx="534275" cy="221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652A0-FD9A-4691-A547-3BB89229942D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Grafik 13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753" y="6226102"/>
            <a:ext cx="1225664" cy="27048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8987" y="365129"/>
            <a:ext cx="11467253" cy="113855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83E69"/>
                </a:solidFill>
                <a:latin typeface="+mn-lt"/>
              </a:defRPr>
            </a:lvl1pPr>
          </a:lstStyle>
          <a:p>
            <a:r>
              <a:rPr lang="de-DE" dirty="0"/>
              <a:t>Titelmasterformat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00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llgrau-8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87" y="1676403"/>
            <a:ext cx="11467253" cy="4638038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2667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38163" indent="-139700">
              <a:defRPr>
                <a:solidFill>
                  <a:srgbClr val="17375E"/>
                </a:solidFill>
              </a:defRPr>
            </a:lvl3pPr>
            <a:lvl4pPr marL="715963" indent="-139700">
              <a:defRPr>
                <a:solidFill>
                  <a:srgbClr val="17375E"/>
                </a:solidFill>
              </a:defRPr>
            </a:lvl4pPr>
            <a:lvl5pPr marL="898525" indent="-139700">
              <a:defRPr>
                <a:solidFill>
                  <a:srgbClr val="17375E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cxnSp>
        <p:nvCxnSpPr>
          <p:cNvPr id="9" name="Gerader Verbinder 8"/>
          <p:cNvCxnSpPr/>
          <p:nvPr/>
        </p:nvCxnSpPr>
        <p:spPr>
          <a:xfrm>
            <a:off x="540122" y="6364000"/>
            <a:ext cx="1022399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13818" y="6329192"/>
            <a:ext cx="65523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</a:rPr>
              <a:t>Review of the </a:t>
            </a:r>
            <a:r>
              <a:rPr lang="en-US" sz="800" dirty="0" err="1">
                <a:solidFill>
                  <a:prstClr val="white">
                    <a:lumMod val="50000"/>
                  </a:prstClr>
                </a:solidFill>
              </a:rPr>
              <a:t>Geo.X</a:t>
            </a:r>
            <a:r>
              <a:rPr lang="en-US" sz="800" dirty="0">
                <a:solidFill>
                  <a:prstClr val="white">
                    <a:lumMod val="50000"/>
                  </a:prstClr>
                </a:solidFill>
              </a:rPr>
              <a:t> Proposal 	10 June 2016, Berlin	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209469" y="6322873"/>
            <a:ext cx="534275" cy="221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652A0-FD9A-4691-A547-3BB89229942D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Grafik 13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53" y="6226102"/>
            <a:ext cx="1225664" cy="27048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8987" y="365129"/>
            <a:ext cx="11467253" cy="113855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83E69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0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11" name="Gerader Verbinder 8"/>
          <p:cNvCxnSpPr/>
          <p:nvPr/>
        </p:nvCxnSpPr>
        <p:spPr>
          <a:xfrm>
            <a:off x="540122" y="6364000"/>
            <a:ext cx="1022399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13818" y="6329192"/>
            <a:ext cx="65523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</a:rPr>
              <a:t>Review of the </a:t>
            </a:r>
            <a:r>
              <a:rPr lang="en-US" sz="800" dirty="0" err="1">
                <a:solidFill>
                  <a:prstClr val="white">
                    <a:lumMod val="50000"/>
                  </a:prstClr>
                </a:solidFill>
              </a:rPr>
              <a:t>Geo.X</a:t>
            </a:r>
            <a:r>
              <a:rPr lang="en-US" sz="800" dirty="0">
                <a:solidFill>
                  <a:prstClr val="white">
                    <a:lumMod val="50000"/>
                  </a:prstClr>
                </a:solidFill>
              </a:rPr>
              <a:t> Proposal 	10 June 2016, Berlin	</a:t>
            </a: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8209469" y="6322873"/>
            <a:ext cx="534275" cy="221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652A0-FD9A-4691-A547-3BB89229942D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Grafik 13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53" y="6226102"/>
            <a:ext cx="1225664" cy="270481"/>
          </a:xfrm>
          <a:prstGeom prst="rect">
            <a:avLst/>
          </a:prstGeom>
        </p:spPr>
      </p:pic>
      <p:pic>
        <p:nvPicPr>
          <p:cNvPr id="19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20" name="Gerader Verbinder 8"/>
          <p:cNvCxnSpPr/>
          <p:nvPr userDrawn="1"/>
        </p:nvCxnSpPr>
        <p:spPr>
          <a:xfrm>
            <a:off x="540122" y="6364000"/>
            <a:ext cx="1022399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 userDrawn="1"/>
        </p:nvSpPr>
        <p:spPr>
          <a:xfrm>
            <a:off x="413818" y="6329191"/>
            <a:ext cx="77739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</a:rPr>
              <a:t>Board of Trustees 2018	          10  July 2018               </a:t>
            </a:r>
            <a:r>
              <a:rPr lang="en-US" sz="800" dirty="0" err="1">
                <a:solidFill>
                  <a:prstClr val="white">
                    <a:lumMod val="50000"/>
                  </a:prstClr>
                </a:solidFill>
              </a:rPr>
              <a:t>Freie</a:t>
            </a:r>
            <a:r>
              <a:rPr lang="en-US" sz="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800" dirty="0" err="1">
                <a:solidFill>
                  <a:prstClr val="white">
                    <a:lumMod val="50000"/>
                  </a:prstClr>
                </a:solidFill>
              </a:rPr>
              <a:t>Universität</a:t>
            </a:r>
            <a:r>
              <a:rPr lang="en-US" sz="800" dirty="0">
                <a:solidFill>
                  <a:prstClr val="white">
                    <a:lumMod val="50000"/>
                  </a:prstClr>
                </a:solidFill>
              </a:rPr>
              <a:t> Berlin	</a:t>
            </a: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9404749" y="6322873"/>
            <a:ext cx="534275" cy="221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652A0-FD9A-4691-A547-3BB89229942D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" name="Grafik 13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53" y="6226102"/>
            <a:ext cx="1225664" cy="27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89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858BA-97FF-467B-88B5-B4FF2FCC31FE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80001" y="1748368"/>
            <a:ext cx="8352851" cy="168063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8367" y="3839999"/>
            <a:ext cx="5473700" cy="24719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6239934" y="3839633"/>
            <a:ext cx="5473700" cy="2472267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8367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239933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04391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>
          <a:xfrm>
            <a:off x="0" y="6588000"/>
            <a:ext cx="12192000" cy="270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0" y="0"/>
            <a:ext cx="12192000" cy="270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2" name="Freihandform 31"/>
          <p:cNvSpPr/>
          <p:nvPr userDrawn="1"/>
        </p:nvSpPr>
        <p:spPr>
          <a:xfrm>
            <a:off x="5832941" y="0"/>
            <a:ext cx="6359058" cy="6865374"/>
          </a:xfrm>
          <a:custGeom>
            <a:avLst/>
            <a:gdLst>
              <a:gd name="connsiteX0" fmla="*/ 327283 w 6359058"/>
              <a:gd name="connsiteY0" fmla="*/ 0 h 6865374"/>
              <a:gd name="connsiteX1" fmla="*/ 2347090 w 6359058"/>
              <a:gd name="connsiteY1" fmla="*/ 0 h 6865374"/>
              <a:gd name="connsiteX2" fmla="*/ 3425200 w 6359058"/>
              <a:gd name="connsiteY2" fmla="*/ 2100115 h 6865374"/>
              <a:gd name="connsiteX3" fmla="*/ 4501866 w 6359058"/>
              <a:gd name="connsiteY3" fmla="*/ 0 h 6865374"/>
              <a:gd name="connsiteX4" fmla="*/ 6322140 w 6359058"/>
              <a:gd name="connsiteY4" fmla="*/ 0 h 6865374"/>
              <a:gd name="connsiteX5" fmla="*/ 4649676 w 6359058"/>
              <a:gd name="connsiteY5" fmla="*/ 3166009 h 6865374"/>
              <a:gd name="connsiteX6" fmla="*/ 6359058 w 6359058"/>
              <a:gd name="connsiteY6" fmla="*/ 6308577 h 6865374"/>
              <a:gd name="connsiteX7" fmla="*/ 6359058 w 6359058"/>
              <a:gd name="connsiteY7" fmla="*/ 6865374 h 6865374"/>
              <a:gd name="connsiteX8" fmla="*/ 4660163 w 6359058"/>
              <a:gd name="connsiteY8" fmla="*/ 6865374 h 6865374"/>
              <a:gd name="connsiteX9" fmla="*/ 3300213 w 6359058"/>
              <a:gd name="connsiteY9" fmla="*/ 4278585 h 6865374"/>
              <a:gd name="connsiteX10" fmla="*/ 1953894 w 6359058"/>
              <a:gd name="connsiteY10" fmla="*/ 6865374 h 6865374"/>
              <a:gd name="connsiteX11" fmla="*/ 0 w 6359058"/>
              <a:gd name="connsiteY11" fmla="*/ 6865374 h 6865374"/>
              <a:gd name="connsiteX12" fmla="*/ 2075736 w 6359058"/>
              <a:gd name="connsiteY12" fmla="*/ 3181570 h 6865374"/>
              <a:gd name="connsiteX13" fmla="*/ 327283 w 6359058"/>
              <a:gd name="connsiteY13" fmla="*/ 0 h 686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59058" h="6865374">
                <a:moveTo>
                  <a:pt x="327283" y="0"/>
                </a:moveTo>
                <a:lnTo>
                  <a:pt x="2347090" y="0"/>
                </a:lnTo>
                <a:lnTo>
                  <a:pt x="3425200" y="2100115"/>
                </a:lnTo>
                <a:lnTo>
                  <a:pt x="4501866" y="0"/>
                </a:lnTo>
                <a:lnTo>
                  <a:pt x="6322140" y="0"/>
                </a:lnTo>
                <a:lnTo>
                  <a:pt x="4649676" y="3166009"/>
                </a:lnTo>
                <a:lnTo>
                  <a:pt x="6359058" y="6308577"/>
                </a:lnTo>
                <a:lnTo>
                  <a:pt x="6359058" y="6865374"/>
                </a:lnTo>
                <a:lnTo>
                  <a:pt x="4660163" y="6865374"/>
                </a:lnTo>
                <a:lnTo>
                  <a:pt x="3300213" y="4278585"/>
                </a:lnTo>
                <a:lnTo>
                  <a:pt x="1953894" y="6865374"/>
                </a:lnTo>
                <a:lnTo>
                  <a:pt x="0" y="6865374"/>
                </a:lnTo>
                <a:lnTo>
                  <a:pt x="2075736" y="3181570"/>
                </a:lnTo>
                <a:lnTo>
                  <a:pt x="327283" y="0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8" name="Grafik 17">
            <a:hlinkClick r:id="" action="ppaction://noaction"/>
            <a:extLst>
              <a:ext uri="{FF2B5EF4-FFF2-40B4-BE49-F238E27FC236}">
                <a16:creationId xmlns:a16="http://schemas.microsoft.com/office/drawing/2014/main" id="{1EB98472-727D-7D43-B988-A8346F314FB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025" y="6315593"/>
            <a:ext cx="1578814" cy="464553"/>
          </a:xfrm>
          <a:prstGeom prst="rect">
            <a:avLst/>
          </a:prstGeom>
        </p:spPr>
      </p:pic>
      <p:cxnSp>
        <p:nvCxnSpPr>
          <p:cNvPr id="19" name="Gerade Verbindung 16">
            <a:extLst>
              <a:ext uri="{FF2B5EF4-FFF2-40B4-BE49-F238E27FC236}">
                <a16:creationId xmlns:a16="http://schemas.microsoft.com/office/drawing/2014/main" id="{2CD56BA9-6D5E-8540-8489-5D361E46F3EE}"/>
              </a:ext>
            </a:extLst>
          </p:cNvPr>
          <p:cNvCxnSpPr>
            <a:cxnSpLocks/>
          </p:cNvCxnSpPr>
          <p:nvPr userDrawn="1"/>
        </p:nvCxnSpPr>
        <p:spPr>
          <a:xfrm>
            <a:off x="0" y="6592863"/>
            <a:ext cx="10332000" cy="0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57F8AF4-046C-D342-A08A-5C819AB4E02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51505" y="365125"/>
            <a:ext cx="11506198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45D216-7782-4540-A00D-FA25A3942CE0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51505" y="1825625"/>
            <a:ext cx="115061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6F577E-5CDA-3A4F-BD09-CFD0FE0A395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556810" y="6521004"/>
            <a:ext cx="1221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8FC41-957E-A240-B0EE-B7DBC37475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74C645B9-9796-264C-BF7A-29F70A9B61FB}"/>
              </a:ext>
            </a:extLst>
          </p:cNvPr>
          <p:cNvSpPr txBox="1">
            <a:spLocks/>
          </p:cNvSpPr>
          <p:nvPr userDrawn="1"/>
        </p:nvSpPr>
        <p:spPr>
          <a:xfrm>
            <a:off x="324077" y="6507787"/>
            <a:ext cx="797500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05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de-DE" sz="1050" dirty="0" err="1">
                <a:solidFill>
                  <a:prstClr val="black">
                    <a:tint val="75000"/>
                  </a:prstClr>
                </a:solidFill>
              </a:rPr>
              <a:t>Geo.X</a:t>
            </a:r>
            <a:r>
              <a:rPr lang="de-DE" sz="1050" dirty="0">
                <a:solidFill>
                  <a:prstClr val="black">
                    <a:tint val="75000"/>
                  </a:prstClr>
                </a:solidFill>
              </a:rPr>
              <a:t> Network </a:t>
            </a:r>
            <a:r>
              <a:rPr lang="de-DE" sz="1050" dirty="0" err="1">
                <a:solidFill>
                  <a:prstClr val="black">
                    <a:tint val="75000"/>
                  </a:prstClr>
                </a:solidFill>
              </a:rPr>
              <a:t>for</a:t>
            </a:r>
            <a:r>
              <a:rPr lang="de-DE" sz="105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de-DE" sz="1050" dirty="0" err="1">
                <a:solidFill>
                  <a:prstClr val="black">
                    <a:tint val="75000"/>
                  </a:prstClr>
                </a:solidFill>
              </a:rPr>
              <a:t>Geosciences</a:t>
            </a:r>
            <a:r>
              <a:rPr lang="de-DE" sz="1050" dirty="0">
                <a:solidFill>
                  <a:prstClr val="black">
                    <a:tint val="75000"/>
                  </a:prstClr>
                </a:solidFill>
              </a:rPr>
              <a:t> in Berlin </a:t>
            </a:r>
            <a:r>
              <a:rPr lang="de-DE" sz="1050" dirty="0" err="1">
                <a:solidFill>
                  <a:prstClr val="black">
                    <a:tint val="75000"/>
                  </a:prstClr>
                </a:solidFill>
              </a:rPr>
              <a:t>and</a:t>
            </a:r>
            <a:r>
              <a:rPr lang="de-DE" sz="1050" dirty="0">
                <a:solidFill>
                  <a:prstClr val="black">
                    <a:tint val="75000"/>
                  </a:prstClr>
                </a:solidFill>
              </a:rPr>
              <a:t> Potsdam                                            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		                  </a:t>
            </a:r>
            <a:r>
              <a:rPr lang="de-DE" sz="1050" dirty="0">
                <a:solidFill>
                  <a:prstClr val="black">
                    <a:tint val="75000"/>
                  </a:prstClr>
                </a:solidFill>
              </a:rPr>
              <a:t>www.geo-x.net</a:t>
            </a:r>
          </a:p>
        </p:txBody>
      </p:sp>
    </p:spTree>
    <p:extLst>
      <p:ext uri="{BB962C8B-B14F-4D97-AF65-F5344CB8AC3E}">
        <p14:creationId xmlns:p14="http://schemas.microsoft.com/office/powerpoint/2010/main" val="22119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83E6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83E6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8B818E07-DD03-4543-8595-CE135174C0F7}"/>
              </a:ext>
            </a:extLst>
          </p:cNvPr>
          <p:cNvSpPr txBox="1">
            <a:spLocks/>
          </p:cNvSpPr>
          <p:nvPr/>
        </p:nvSpPr>
        <p:spPr>
          <a:xfrm>
            <a:off x="658667" y="3614258"/>
            <a:ext cx="6151585" cy="1097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Research Network </a:t>
            </a:r>
            <a:r>
              <a:rPr lang="de-DE" sz="35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de-DE" sz="3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35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Geosciences</a:t>
            </a:r>
            <a:endParaRPr lang="de-DE" sz="35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35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in Berlin and Potsdam</a:t>
            </a:r>
          </a:p>
        </p:txBody>
      </p:sp>
    </p:spTree>
    <p:extLst>
      <p:ext uri="{BB962C8B-B14F-4D97-AF65-F5344CB8AC3E}">
        <p14:creationId xmlns:p14="http://schemas.microsoft.com/office/powerpoint/2010/main" val="100891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10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Geo.X</a:t>
            </a:r>
            <a:r>
              <a:rPr lang="de-DE" dirty="0"/>
              <a:t> Research Network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Geosciences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in Berlin </a:t>
            </a:r>
            <a:r>
              <a:rPr lang="de-DE" dirty="0" err="1"/>
              <a:t>and</a:t>
            </a:r>
            <a:r>
              <a:rPr lang="de-DE" dirty="0"/>
              <a:t> Potsdam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1BCB015-FD95-4A36-81A8-1F1F63E06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8FC41-957E-A240-B0EE-B7DBC374754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5607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Breitbild</PresentationFormat>
  <Paragraphs>6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2_Office</vt:lpstr>
      <vt:lpstr>PowerPoint-Präsentation</vt:lpstr>
      <vt:lpstr>PowerPoint-Präsentation</vt:lpstr>
      <vt:lpstr>Geo.X Research Network for Geosciences  in Berlin and Potsdam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Manja Luzi-Helbing</cp:lastModifiedBy>
  <cp:revision>698</cp:revision>
  <cp:lastPrinted>2019-01-14T10:42:59Z</cp:lastPrinted>
  <dcterms:created xsi:type="dcterms:W3CDTF">2018-11-21T09:53:22Z</dcterms:created>
  <dcterms:modified xsi:type="dcterms:W3CDTF">2023-08-30T08:05:51Z</dcterms:modified>
</cp:coreProperties>
</file>